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1pPr>
    <a:lvl2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2pPr>
    <a:lvl3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3pPr>
    <a:lvl4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4pPr>
    <a:lvl5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5pPr>
    <a:lvl6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6pPr>
    <a:lvl7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7pPr>
    <a:lvl8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8pPr>
    <a:lvl9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6E5DA">
              <a:alpha val="6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1">
            <a:satOff val="15300"/>
            <a:lumOff val="-29822"/>
            <a:alpha val="80000"/>
          </a:schemeClr>
        </a:fontRef>
        <a:schemeClr val="accent1">
          <a:satOff val="15300"/>
          <a:lumOff val="-29822"/>
          <a:alpha val="80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0CFCA">
              <a:alpha val="75000"/>
            </a:srgbClr>
          </a:solidFill>
        </a:fill>
      </a:tcStyle>
    </a:band2H>
    <a:firstCol>
      <a:tcTxStyle b="off" i="off">
        <a:fontRef idx="minor">
          <a:schemeClr val="accent1">
            <a:satOff val="15300"/>
            <a:lumOff val="-29822"/>
            <a:alpha val="80000"/>
          </a:schemeClr>
        </a:fontRef>
        <a:schemeClr val="accent1">
          <a:satOff val="15300"/>
          <a:lumOff val="-29822"/>
          <a:alpha val="80000"/>
        </a:schemeClr>
      </a:tcTxStyle>
      <a:tcStyle>
        <a:tcBdr>
          <a:left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DD9AC">
              <a:alpha val="70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chemeClr val="accent1">
                  <a:satOff val="15300"/>
                  <a:lumOff val="-29822"/>
                  <a:alpha val="80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solidFill>
                <a:srgbClr val="DFDBD1"/>
              </a:solidFill>
              <a:prstDash val="solid"/>
              <a:miter lim="400000"/>
            </a:ln>
          </a:left>
          <a:right>
            <a:ln w="12700" cap="flat">
              <a:solidFill>
                <a:srgbClr val="DFDBD1"/>
              </a:solidFill>
              <a:prstDash val="solid"/>
              <a:miter lim="400000"/>
            </a:ln>
          </a:right>
          <a:top>
            <a:ln w="254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15300"/>
                  <a:lumOff val="-29822"/>
                  <a:alpha val="80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solidFill>
                <a:srgbClr val="DFDBD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solidFill>
                <a:srgbClr val="DFDBD1"/>
              </a:solidFill>
              <a:prstDash val="solid"/>
              <a:miter lim="400000"/>
            </a:ln>
          </a:left>
          <a:right>
            <a:ln w="12700" cap="flat">
              <a:solidFill>
                <a:srgbClr val="DFDBD1"/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satOff val="15300"/>
                  <a:lumOff val="-29822"/>
                  <a:alpha val="80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solidFill>
                <a:srgbClr val="DFDBD1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B07342"/>
              </a:solidFill>
              <a:prstDash val="solid"/>
              <a:miter lim="400000"/>
            </a:ln>
          </a:left>
          <a:right>
            <a:ln w="12700" cap="flat">
              <a:solidFill>
                <a:srgbClr val="B07342"/>
              </a:solidFill>
              <a:prstDash val="solid"/>
              <a:miter lim="400000"/>
            </a:ln>
          </a:right>
          <a:top>
            <a:ln w="12700" cap="flat">
              <a:solidFill>
                <a:srgbClr val="B07342"/>
              </a:solidFill>
              <a:prstDash val="solid"/>
              <a:miter lim="400000"/>
            </a:ln>
          </a:top>
          <a:bottom>
            <a:ln w="12700" cap="flat">
              <a:solidFill>
                <a:srgbClr val="B07342"/>
              </a:solidFill>
              <a:prstDash val="solid"/>
              <a:miter lim="400000"/>
            </a:ln>
          </a:bottom>
          <a:insideH>
            <a:ln w="12700" cap="flat">
              <a:solidFill>
                <a:srgbClr val="B07342"/>
              </a:solidFill>
              <a:prstDash val="solid"/>
              <a:miter lim="400000"/>
            </a:ln>
          </a:insideH>
          <a:insideV>
            <a:ln w="12700" cap="flat">
              <a:solidFill>
                <a:srgbClr val="B0734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DBBD">
              <a:alpha val="55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B0734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0734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C9C5BC"/>
              </a:solidFill>
              <a:prstDash val="solid"/>
              <a:miter lim="400000"/>
            </a:ln>
          </a:left>
          <a:right>
            <a:ln w="12700" cap="flat">
              <a:solidFill>
                <a:srgbClr val="C9C5BC"/>
              </a:solidFill>
              <a:prstDash val="solid"/>
              <a:miter lim="400000"/>
            </a:ln>
          </a:right>
          <a:top>
            <a:ln w="12700" cap="flat">
              <a:solidFill>
                <a:srgbClr val="C9C5BC"/>
              </a:solidFill>
              <a:prstDash val="solid"/>
              <a:miter lim="400000"/>
            </a:ln>
          </a:top>
          <a:bottom>
            <a:ln w="12700" cap="flat">
              <a:solidFill>
                <a:srgbClr val="C9C5BC"/>
              </a:solidFill>
              <a:prstDash val="solid"/>
              <a:miter lim="400000"/>
            </a:ln>
          </a:bottom>
          <a:insideH>
            <a:ln w="12700" cap="flat">
              <a:solidFill>
                <a:srgbClr val="C9C5BC"/>
              </a:solidFill>
              <a:prstDash val="solid"/>
              <a:miter lim="400000"/>
            </a:ln>
          </a:insideH>
          <a:insideV>
            <a:ln w="12700" cap="flat">
              <a:solidFill>
                <a:srgbClr val="C9C5BC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2DED3">
              <a:alpha val="80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51473B"/>
              </a:solidFill>
              <a:prstDash val="solid"/>
              <a:miter lim="400000"/>
            </a:ln>
          </a:left>
          <a:right>
            <a:ln w="25400" cap="flat">
              <a:solidFill>
                <a:srgbClr val="51504B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EDEADB"/>
              </a:solidFill>
              <a:prstDash val="solid"/>
              <a:miter lim="400000"/>
            </a:ln>
          </a:left>
          <a:right>
            <a:ln w="12700" cap="flat">
              <a:solidFill>
                <a:srgbClr val="EDEADB"/>
              </a:solidFill>
              <a:prstDash val="solid"/>
              <a:miter lim="400000"/>
            </a:ln>
          </a:right>
          <a:top>
            <a:ln w="25400" cap="flat">
              <a:solidFill>
                <a:srgbClr val="51473B"/>
              </a:solidFill>
              <a:prstDash val="solid"/>
              <a:miter lim="400000"/>
            </a:ln>
          </a:top>
          <a:bottom>
            <a:ln w="12700" cap="flat">
              <a:solidFill>
                <a:srgbClr val="51473B"/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solidFill>
                <a:srgbClr val="EDEAD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EDEADB"/>
              </a:solidFill>
              <a:prstDash val="solid"/>
              <a:miter lim="400000"/>
            </a:ln>
          </a:left>
          <a:right>
            <a:ln w="12700" cap="flat">
              <a:solidFill>
                <a:srgbClr val="EDEADB"/>
              </a:solidFill>
              <a:prstDash val="solid"/>
              <a:miter lim="400000"/>
            </a:ln>
          </a:right>
          <a:top>
            <a:ln w="12700" cap="flat">
              <a:solidFill>
                <a:srgbClr val="51473B"/>
              </a:solidFill>
              <a:prstDash val="solid"/>
              <a:miter lim="400000"/>
            </a:ln>
          </a:top>
          <a:bottom>
            <a:ln w="25400" cap="flat">
              <a:solidFill>
                <a:srgbClr val="51473B"/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solidFill>
                <a:srgbClr val="EDEAD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E3BA">
              <a:alpha val="63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2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2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png>
</file>

<file path=ppt/media/image4.tif>
</file>

<file path=ppt/media/image5.jpeg>
</file>

<file path=ppt/media/image5.tif>
</file>

<file path=ppt/media/image6.tif>
</file>

<file path=ppt/media/image7.tif>
</file>

<file path=ppt/media/image8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9" name="Shape 11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49400" y="4292600"/>
            <a:ext cx="21285200" cy="3200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49400" y="7467600"/>
            <a:ext cx="212852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4400"/>
            </a:lvl1pPr>
            <a:lvl2pPr marL="0" indent="0" algn="ctr">
              <a:spcBef>
                <a:spcPts val="0"/>
              </a:spcBef>
              <a:buSzTx/>
              <a:buNone/>
              <a:defRPr i="1" sz="4400"/>
            </a:lvl2pPr>
            <a:lvl3pPr marL="0" indent="0" algn="ctr">
              <a:spcBef>
                <a:spcPts val="0"/>
              </a:spcBef>
              <a:buSzTx/>
              <a:buNone/>
              <a:defRPr i="1" sz="4400"/>
            </a:lvl3pPr>
            <a:lvl4pPr marL="0" indent="0" algn="ctr">
              <a:spcBef>
                <a:spcPts val="0"/>
              </a:spcBef>
              <a:buSzTx/>
              <a:buNone/>
              <a:defRPr i="1" sz="4400"/>
            </a:lvl4pPr>
            <a:lvl5pPr marL="0" indent="0" algn="ctr">
              <a:spcBef>
                <a:spcPts val="0"/>
              </a:spcBef>
              <a:buSzTx/>
              <a:buNone/>
              <a:defRPr i="1"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7D0B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-Johnny Appleseed"/>
          <p:cNvSpPr txBox="1"/>
          <p:nvPr>
            <p:ph type="body" sz="quarter" idx="21"/>
          </p:nvPr>
        </p:nvSpPr>
        <p:spPr>
          <a:xfrm>
            <a:off x="2387600" y="8991600"/>
            <a:ext cx="196342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i="1" sz="3800"/>
            </a:lvl1pPr>
          </a:lstStyle>
          <a:p>
            <a:pPr/>
            <a:r>
              <a:t>-Johnny Appleseed</a:t>
            </a:r>
          </a:p>
        </p:txBody>
      </p:sp>
      <p:sp>
        <p:nvSpPr>
          <p:cNvPr id="96" name="“Type a quote here.”"/>
          <p:cNvSpPr txBox="1"/>
          <p:nvPr>
            <p:ph type="body" sz="quarter" idx="22"/>
          </p:nvPr>
        </p:nvSpPr>
        <p:spPr>
          <a:xfrm>
            <a:off x="2387600" y="6108700"/>
            <a:ext cx="19621500" cy="736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55000"/>
              </a:lnSpc>
              <a:spcBef>
                <a:spcPts val="3400"/>
              </a:spcBef>
              <a:buSzTx/>
              <a:buNone/>
              <a:defRPr sz="44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/>
          <p:nvPr>
            <p:ph type="pic" idx="21"/>
          </p:nvPr>
        </p:nvSpPr>
        <p:spPr>
          <a:xfrm>
            <a:off x="0" y="-4064000"/>
            <a:ext cx="24384000" cy="180280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half" idx="21"/>
          </p:nvPr>
        </p:nvSpPr>
        <p:spPr>
          <a:xfrm>
            <a:off x="784225" y="-1331384"/>
            <a:ext cx="9017000" cy="1202266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Image"/>
          <p:cNvSpPr/>
          <p:nvPr>
            <p:ph type="pic" sz="half" idx="22"/>
          </p:nvPr>
        </p:nvSpPr>
        <p:spPr>
          <a:xfrm>
            <a:off x="9952677" y="755650"/>
            <a:ext cx="14051536" cy="887643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1549400" y="10033000"/>
            <a:ext cx="21285200" cy="1663700"/>
          </a:xfrm>
          <a:prstGeom prst="rect">
            <a:avLst/>
          </a:prstGeom>
          <a:effectLst/>
        </p:spPr>
        <p:txBody>
          <a:bodyPr anchor="b"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1549400" y="11684000"/>
            <a:ext cx="21285200" cy="1244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66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7D0B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/>
          <p:nvPr>
            <p:ph type="pic" sz="half" idx="21"/>
          </p:nvPr>
        </p:nvSpPr>
        <p:spPr>
          <a:xfrm>
            <a:off x="14230563" y="1443103"/>
            <a:ext cx="8136471" cy="1084862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549400" y="2120900"/>
            <a:ext cx="10972800" cy="51308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1549400" y="7239000"/>
            <a:ext cx="10972800" cy="4406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4400"/>
            </a:lvl1pPr>
            <a:lvl2pPr marL="0" indent="0" algn="ctr">
              <a:spcBef>
                <a:spcPts val="0"/>
              </a:spcBef>
              <a:buSzTx/>
              <a:buNone/>
              <a:defRPr i="1" sz="4400"/>
            </a:lvl2pPr>
            <a:lvl3pPr marL="0" indent="0" algn="ctr">
              <a:spcBef>
                <a:spcPts val="0"/>
              </a:spcBef>
              <a:buSzTx/>
              <a:buNone/>
              <a:defRPr i="1" sz="4400"/>
            </a:lvl3pPr>
            <a:lvl4pPr marL="0" indent="0" algn="ctr">
              <a:spcBef>
                <a:spcPts val="0"/>
              </a:spcBef>
              <a:buSzTx/>
              <a:buNone/>
              <a:defRPr i="1" sz="4400"/>
            </a:lvl4pPr>
            <a:lvl5pPr marL="0" indent="0" algn="ctr">
              <a:spcBef>
                <a:spcPts val="0"/>
              </a:spcBef>
              <a:buSzTx/>
              <a:buNone/>
              <a:defRPr i="1"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xfrm>
            <a:off x="1549400" y="76200"/>
            <a:ext cx="21285200" cy="28575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1549400" y="76200"/>
            <a:ext cx="21285200" cy="28575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1549400" y="3810000"/>
            <a:ext cx="21285200" cy="87503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Image"/>
          <p:cNvSpPr/>
          <p:nvPr>
            <p:ph type="pic" sz="half" idx="21"/>
          </p:nvPr>
        </p:nvSpPr>
        <p:spPr>
          <a:xfrm>
            <a:off x="13993812" y="1918723"/>
            <a:ext cx="8486777" cy="113157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1549400" y="76200"/>
            <a:ext cx="21285200" cy="28575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half" idx="1"/>
          </p:nvPr>
        </p:nvSpPr>
        <p:spPr>
          <a:xfrm>
            <a:off x="1524000" y="3898900"/>
            <a:ext cx="10172700" cy="8750300"/>
          </a:xfrm>
          <a:prstGeom prst="rect">
            <a:avLst/>
          </a:prstGeom>
        </p:spPr>
        <p:txBody>
          <a:bodyPr/>
          <a:lstStyle>
            <a:lvl1pPr marL="520700" indent="-520700">
              <a:spcBef>
                <a:spcPts val="5100"/>
              </a:spcBef>
              <a:buBlip>
                <a:blip r:embed="rId3"/>
              </a:buBlip>
              <a:defRPr sz="4400"/>
            </a:lvl1pPr>
            <a:lvl2pPr marL="1041400" indent="-520700">
              <a:spcBef>
                <a:spcPts val="5100"/>
              </a:spcBef>
              <a:buBlip>
                <a:blip r:embed="rId3"/>
              </a:buBlip>
              <a:defRPr sz="4400"/>
            </a:lvl2pPr>
            <a:lvl3pPr marL="1562100" indent="-520700">
              <a:spcBef>
                <a:spcPts val="5100"/>
              </a:spcBef>
              <a:buBlip>
                <a:blip r:embed="rId3"/>
              </a:buBlip>
              <a:defRPr sz="4400"/>
            </a:lvl3pPr>
            <a:lvl4pPr marL="2082800" indent="-520700">
              <a:spcBef>
                <a:spcPts val="5100"/>
              </a:spcBef>
              <a:buBlip>
                <a:blip r:embed="rId3"/>
              </a:buBlip>
              <a:defRPr sz="4400"/>
            </a:lvl4pPr>
            <a:lvl5pPr marL="2603500" indent="-520700">
              <a:spcBef>
                <a:spcPts val="5100"/>
              </a:spcBef>
              <a:buBlip>
                <a:blip r:embed="rId3"/>
              </a:buBlip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embossed_background_hd.jpeg" descr="embossed_background_hd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000" y="1054100"/>
            <a:ext cx="22352000" cy="11595100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Image"/>
          <p:cNvSpPr/>
          <p:nvPr>
            <p:ph type="pic" sz="half" idx="21"/>
          </p:nvPr>
        </p:nvSpPr>
        <p:spPr>
          <a:xfrm>
            <a:off x="12814300" y="5003800"/>
            <a:ext cx="10185400" cy="753046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Image"/>
          <p:cNvSpPr/>
          <p:nvPr>
            <p:ph type="pic" sz="half" idx="22"/>
          </p:nvPr>
        </p:nvSpPr>
        <p:spPr>
          <a:xfrm>
            <a:off x="12812117" y="55033"/>
            <a:ext cx="10202334" cy="679873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Image"/>
          <p:cNvSpPr/>
          <p:nvPr>
            <p:ph type="pic" idx="23"/>
          </p:nvPr>
        </p:nvSpPr>
        <p:spPr>
          <a:xfrm>
            <a:off x="1383287" y="-835415"/>
            <a:ext cx="11181647" cy="1547641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549400" y="5257800"/>
            <a:ext cx="21285200" cy="32004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" dist="12700" dir="5400000">
              <a:srgbClr val="FFFFFF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549400" y="1155700"/>
            <a:ext cx="21285200" cy="11391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500" y="12649200"/>
            <a:ext cx="419100" cy="5080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" dist="12700" dir="5400000">
              <a:srgbClr val="FFFFFF">
                <a:alpha val="20000"/>
              </a:srgbClr>
            </a:outerShdw>
          </a:effec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00000"/>
              </a:lnSpc>
              <a:defRPr sz="24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1pPr>
      <a:lvl2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2pPr>
      <a:lvl3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3pPr>
      <a:lvl4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4pPr>
      <a:lvl5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5pPr>
      <a:lvl6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6pPr>
      <a:lvl7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7pPr>
      <a:lvl8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8pPr>
      <a:lvl9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9pPr>
    </p:titleStyle>
    <p:bodyStyle>
      <a:lvl1pPr marL="703648" marR="0" indent="-703648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1pPr>
      <a:lvl2pPr marL="1224348" marR="0" indent="-703648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2pPr>
      <a:lvl3pPr marL="16331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3pPr>
      <a:lvl4pPr marL="21538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4pPr>
      <a:lvl5pPr marL="26745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5pPr>
      <a:lvl6pPr marL="31952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6pPr>
      <a:lvl7pPr marL="37159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7pPr>
      <a:lvl8pPr marL="42366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8pPr>
      <a:lvl9pPr marL="47573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Relationship Id="rId3" Type="http://schemas.openxmlformats.org/officeDocument/2006/relationships/image" Target="../media/image5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tif"/><Relationship Id="rId3" Type="http://schemas.openxmlformats.org/officeDocument/2006/relationships/image" Target="../media/image7.tif"/><Relationship Id="rId4" Type="http://schemas.openxmlformats.org/officeDocument/2006/relationships/image" Target="../media/image8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How does a person’s salary compare to their years of experience? (PT.1)"/>
          <p:cNvSpPr txBox="1"/>
          <p:nvPr>
            <p:ph type="ctrTitle"/>
          </p:nvPr>
        </p:nvSpPr>
        <p:spPr>
          <a:xfrm>
            <a:off x="1549400" y="4064381"/>
            <a:ext cx="21285200" cy="3656838"/>
          </a:xfrm>
          <a:prstGeom prst="rect">
            <a:avLst/>
          </a:prstGeom>
        </p:spPr>
        <p:txBody>
          <a:bodyPr/>
          <a:lstStyle>
            <a:lvl1pPr defTabSz="726440">
              <a:defRPr spc="440" sz="8800">
                <a:effectLst>
                  <a:outerShdw sx="100000" sy="100000" kx="0" ky="0" algn="b" rotWithShape="0" blurRad="22352" dist="11176" dir="16200000">
                    <a:srgbClr val="3A3A3A">
                      <a:alpha val="35000"/>
                    </a:srgbClr>
                  </a:outerShdw>
                </a:effectLst>
              </a:defRPr>
            </a:lvl1pPr>
          </a:lstStyle>
          <a:p>
            <a:pPr/>
            <a:r>
              <a:t>How does a person’s salary compare to their years of experience? (PT.1)</a:t>
            </a:r>
          </a:p>
        </p:txBody>
      </p:sp>
      <p:sp>
        <p:nvSpPr>
          <p:cNvPr id="122" name="By: Sarah"/>
          <p:cNvSpPr txBox="1"/>
          <p:nvPr>
            <p:ph type="subTitle" sz="quarter" idx="1"/>
          </p:nvPr>
        </p:nvSpPr>
        <p:spPr>
          <a:xfrm>
            <a:off x="1549400" y="8907802"/>
            <a:ext cx="21285200" cy="1213517"/>
          </a:xfrm>
          <a:prstGeom prst="rect">
            <a:avLst/>
          </a:prstGeom>
        </p:spPr>
        <p:txBody>
          <a:bodyPr/>
          <a:lstStyle/>
          <a:p>
            <a:pPr defTabSz="643889">
              <a:defRPr sz="3432">
                <a:effectLst>
                  <a:outerShdw sx="100000" sy="100000" kx="0" ky="0" algn="b" rotWithShape="0" blurRad="19812" dist="9906" dir="0">
                    <a:srgbClr val="FFFFFF">
                      <a:alpha val="45000"/>
                    </a:srgbClr>
                  </a:outerShdw>
                </a:effectLst>
              </a:defRPr>
            </a:pPr>
          </a:p>
          <a:p>
            <a:pPr defTabSz="643889">
              <a:defRPr sz="3432">
                <a:effectLst>
                  <a:outerShdw sx="100000" sy="100000" kx="0" ky="0" algn="b" rotWithShape="0" blurRad="19812" dist="9906" dir="0">
                    <a:srgbClr val="FFFFFF">
                      <a:alpha val="45000"/>
                    </a:srgbClr>
                  </a:outerShdw>
                </a:effectLst>
              </a:defRPr>
            </a:pPr>
            <a:r>
              <a:t>By: Sarah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% of min years of experience"/>
          <p:cNvSpPr txBox="1"/>
          <p:nvPr>
            <p:ph type="title"/>
          </p:nvPr>
        </p:nvSpPr>
        <p:spPr>
          <a:xfrm>
            <a:off x="5330952" y="681522"/>
            <a:ext cx="13722096" cy="1634156"/>
          </a:xfrm>
          <a:prstGeom prst="rect">
            <a:avLst/>
          </a:prstGeom>
        </p:spPr>
        <p:txBody>
          <a:bodyPr/>
          <a:lstStyle>
            <a:lvl1pPr defTabSz="495300">
              <a:defRPr spc="300" sz="6000">
                <a:effectLst>
                  <a:outerShdw sx="100000" sy="100000" kx="0" ky="0" algn="b" rotWithShape="0" blurRad="15240" dist="1524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% of min years of experience</a:t>
            </a:r>
          </a:p>
        </p:txBody>
      </p:sp>
      <p:sp>
        <p:nvSpPr>
          <p:cNvPr id="125" name="0-5 min years of experience = 390 people…"/>
          <p:cNvSpPr txBox="1"/>
          <p:nvPr>
            <p:ph type="body" sz="half" idx="1"/>
          </p:nvPr>
        </p:nvSpPr>
        <p:spPr>
          <a:xfrm>
            <a:off x="2158563" y="3892550"/>
            <a:ext cx="10172701" cy="8750300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 sz="4100"/>
            </a:pPr>
            <a:r>
              <a:t>0-5 min years of experience = 390 people</a:t>
            </a:r>
          </a:p>
          <a:p>
            <a:pPr lvl="2" marL="0" indent="0">
              <a:buSzTx/>
              <a:buNone/>
              <a:defRPr sz="4100"/>
            </a:pPr>
            <a:r>
              <a:t>             </a:t>
            </a:r>
            <a:r>
              <a:rPr sz="3100"/>
              <a:t>A majority of the population is in this category</a:t>
            </a:r>
          </a:p>
          <a:p>
            <a:pPr>
              <a:buBlip>
                <a:blip r:embed="rId2"/>
              </a:buBlip>
              <a:defRPr sz="4100"/>
            </a:pPr>
            <a:r>
              <a:t>6-10 min years of experience = 51 people</a:t>
            </a:r>
          </a:p>
          <a:p>
            <a:pPr>
              <a:buBlip>
                <a:blip r:embed="rId2"/>
              </a:buBlip>
              <a:defRPr sz="4100"/>
            </a:pPr>
            <a:r>
              <a:t>11-17 min years of experience = 17 people</a:t>
            </a:r>
          </a:p>
          <a:p>
            <a:pPr>
              <a:buBlip>
                <a:blip r:embed="rId2"/>
              </a:buBlip>
              <a:defRPr sz="4100"/>
            </a:pPr>
            <a:r>
              <a:t>17-20 min years of experience = 1 person</a:t>
            </a:r>
          </a:p>
        </p:txBody>
      </p:sp>
      <p:pic>
        <p:nvPicPr>
          <p:cNvPr id="12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32242" y="3848717"/>
            <a:ext cx="9809916" cy="8837966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Arrow"/>
          <p:cNvSpPr/>
          <p:nvPr/>
        </p:nvSpPr>
        <p:spPr>
          <a:xfrm>
            <a:off x="2688057" y="6703380"/>
            <a:ext cx="970662" cy="456743"/>
          </a:xfrm>
          <a:prstGeom prst="rightArrow">
            <a:avLst>
              <a:gd name="adj1" fmla="val 32000"/>
              <a:gd name="adj2" fmla="val 136012"/>
            </a:avLst>
          </a:prstGeom>
          <a:blipFill>
            <a:blip r:embed="rId4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>
                <a:solidFill>
                  <a:srgbClr val="F3F1DF"/>
                </a:solidFill>
                <a:effectLst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ange of salary based on min years of experience"/>
          <p:cNvSpPr txBox="1"/>
          <p:nvPr>
            <p:ph type="title"/>
          </p:nvPr>
        </p:nvSpPr>
        <p:spPr>
          <a:xfrm>
            <a:off x="4760769" y="509336"/>
            <a:ext cx="14862462" cy="1978528"/>
          </a:xfrm>
          <a:prstGeom prst="rect">
            <a:avLst/>
          </a:prstGeom>
        </p:spPr>
        <p:txBody>
          <a:bodyPr/>
          <a:lstStyle>
            <a:lvl1pPr defTabSz="643889">
              <a:defRPr spc="339" sz="6786">
                <a:effectLst>
                  <a:outerShdw sx="100000" sy="100000" kx="0" ky="0" algn="b" rotWithShape="0" blurRad="19812" dist="19812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range of salary based on min years of experience</a:t>
            </a:r>
          </a:p>
        </p:txBody>
      </p:sp>
      <p:sp>
        <p:nvSpPr>
          <p:cNvPr id="130" name="The category for a minimum of 17-20 years of experience shows the lowest median.…"/>
          <p:cNvSpPr txBox="1"/>
          <p:nvPr>
            <p:ph type="body" sz="half" idx="1"/>
          </p:nvPr>
        </p:nvSpPr>
        <p:spPr>
          <a:xfrm>
            <a:off x="1524000" y="3898900"/>
            <a:ext cx="8859741" cy="8750300"/>
          </a:xfrm>
          <a:prstGeom prst="rect">
            <a:avLst/>
          </a:prstGeom>
        </p:spPr>
        <p:txBody>
          <a:bodyPr/>
          <a:lstStyle/>
          <a:p>
            <a:pPr marL="606826" indent="-606826" defTabSz="808990">
              <a:spcBef>
                <a:spcPts val="4900"/>
              </a:spcBef>
              <a:buBlip>
                <a:blip r:embed="rId2"/>
              </a:buBlip>
              <a:defRPr sz="4312">
                <a:effectLst>
                  <a:outerShdw sx="100000" sy="100000" kx="0" ky="0" algn="b" rotWithShape="0" blurRad="24892" dist="12446" dir="0">
                    <a:srgbClr val="FFFFFF">
                      <a:alpha val="45000"/>
                    </a:srgbClr>
                  </a:outerShdw>
                </a:effectLst>
              </a:defRPr>
            </a:pPr>
            <a:r>
              <a:t>The category for a minimum of 17-20 years of experience shows the lowest median.</a:t>
            </a:r>
          </a:p>
          <a:p>
            <a:pPr marL="606826" indent="-606826" defTabSz="808990">
              <a:spcBef>
                <a:spcPts val="4900"/>
              </a:spcBef>
              <a:buBlip>
                <a:blip r:embed="rId2"/>
              </a:buBlip>
              <a:defRPr sz="4312">
                <a:effectLst>
                  <a:outerShdw sx="100000" sy="100000" kx="0" ky="0" algn="b" rotWithShape="0" blurRad="24892" dist="12446" dir="0">
                    <a:srgbClr val="FFFFFF">
                      <a:alpha val="45000"/>
                    </a:srgbClr>
                  </a:outerShdw>
                </a:effectLst>
              </a:defRPr>
            </a:pPr>
            <a:r>
              <a:t>While the median is the highest in the 11-17 category, it also has the largest range. </a:t>
            </a:r>
          </a:p>
          <a:p>
            <a:pPr marL="606826" indent="-606826" defTabSz="808990">
              <a:spcBef>
                <a:spcPts val="4900"/>
              </a:spcBef>
              <a:buBlip>
                <a:blip r:embed="rId2"/>
              </a:buBlip>
              <a:defRPr sz="4312">
                <a:effectLst>
                  <a:outerShdw sx="100000" sy="100000" kx="0" ky="0" algn="b" rotWithShape="0" blurRad="24892" dist="12446" dir="0">
                    <a:srgbClr val="FFFFFF">
                      <a:alpha val="45000"/>
                    </a:srgbClr>
                  </a:outerShdw>
                </a:effectLst>
              </a:defRPr>
            </a:pPr>
            <a:r>
              <a:t>Those who have a minimum of 0-5 years of experience earn a higher salary than those who have a minimum of 6-10.</a:t>
            </a:r>
          </a:p>
        </p:txBody>
      </p:sp>
      <p:pic>
        <p:nvPicPr>
          <p:cNvPr id="13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41973" y="4062518"/>
            <a:ext cx="11696532" cy="84103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data"/>
          <p:cNvSpPr txBox="1"/>
          <p:nvPr>
            <p:ph type="title"/>
          </p:nvPr>
        </p:nvSpPr>
        <p:spPr>
          <a:xfrm>
            <a:off x="3302299" y="878747"/>
            <a:ext cx="17779402" cy="1239706"/>
          </a:xfrm>
          <a:prstGeom prst="rect">
            <a:avLst/>
          </a:prstGeom>
        </p:spPr>
        <p:txBody>
          <a:bodyPr/>
          <a:lstStyle>
            <a:lvl1pPr defTabSz="652145">
              <a:defRPr spc="395" sz="7900">
                <a:effectLst>
                  <a:outerShdw sx="100000" sy="100000" kx="0" ky="0" algn="b" rotWithShape="0" blurRad="20066" dist="20066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data</a:t>
            </a:r>
          </a:p>
        </p:txBody>
      </p:sp>
      <p:pic>
        <p:nvPicPr>
          <p:cNvPr id="13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5695" y="3249753"/>
            <a:ext cx="19693835" cy="98580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ode - pie chart"/>
          <p:cNvSpPr txBox="1"/>
          <p:nvPr>
            <p:ph type="title"/>
          </p:nvPr>
        </p:nvSpPr>
        <p:spPr>
          <a:xfrm>
            <a:off x="1549400" y="860524"/>
            <a:ext cx="21285200" cy="1276152"/>
          </a:xfrm>
          <a:prstGeom prst="rect">
            <a:avLst/>
          </a:prstGeom>
        </p:spPr>
        <p:txBody>
          <a:bodyPr/>
          <a:lstStyle>
            <a:lvl1pPr defTabSz="668655">
              <a:defRPr spc="405" sz="8100">
                <a:effectLst>
                  <a:outerShdw sx="100000" sy="100000" kx="0" ky="0" algn="b" rotWithShape="0" blurRad="20574" dist="20574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code - pie chart</a:t>
            </a:r>
          </a:p>
        </p:txBody>
      </p:sp>
      <p:pic>
        <p:nvPicPr>
          <p:cNvPr id="1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46273" y="3333604"/>
            <a:ext cx="11717463" cy="969039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2506" y="3528079"/>
            <a:ext cx="10651114" cy="58300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ode - box plot"/>
          <p:cNvSpPr txBox="1"/>
          <p:nvPr>
            <p:ph type="title"/>
          </p:nvPr>
        </p:nvSpPr>
        <p:spPr>
          <a:xfrm>
            <a:off x="1746807" y="832168"/>
            <a:ext cx="20890386" cy="1332864"/>
          </a:xfrm>
          <a:prstGeom prst="rect">
            <a:avLst/>
          </a:prstGeom>
        </p:spPr>
        <p:txBody>
          <a:bodyPr/>
          <a:lstStyle>
            <a:lvl1pPr defTabSz="701675">
              <a:defRPr spc="425" sz="8500">
                <a:effectLst>
                  <a:outerShdw sx="100000" sy="100000" kx="0" ky="0" algn="b" rotWithShape="0" blurRad="21590" dist="2159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code - box plot</a:t>
            </a:r>
          </a:p>
        </p:txBody>
      </p:sp>
      <p:pic>
        <p:nvPicPr>
          <p:cNvPr id="1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72962" y="3420416"/>
            <a:ext cx="8338982" cy="62626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38649" y="10169807"/>
            <a:ext cx="8207608" cy="27679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760375" y="3267826"/>
            <a:ext cx="10363316" cy="98219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Kyoto">
  <a:themeElements>
    <a:clrScheme name="Kyoto">
      <a:dk1>
        <a:srgbClr val="4F5C3F"/>
      </a:dk1>
      <a:lt1>
        <a:srgbClr val="3A1D5C"/>
      </a:lt1>
      <a:dk2>
        <a:srgbClr val="585752"/>
      </a:dk2>
      <a:lt2>
        <a:srgbClr val="D0CDBF"/>
      </a:lt2>
      <a:accent1>
        <a:srgbClr val="56758A"/>
      </a:accent1>
      <a:accent2>
        <a:srgbClr val="828852"/>
      </a:accent2>
      <a:accent3>
        <a:srgbClr val="D5B682"/>
      </a:accent3>
      <a:accent4>
        <a:srgbClr val="BB5809"/>
      </a:accent4>
      <a:accent5>
        <a:srgbClr val="AB1701"/>
      </a:accent5>
      <a:accent6>
        <a:srgbClr val="792255"/>
      </a:accent6>
      <a:hlink>
        <a:srgbClr val="0000FF"/>
      </a:hlink>
      <a:folHlink>
        <a:srgbClr val="FF00FF"/>
      </a:folHlink>
    </a:clrScheme>
    <a:fontScheme name="Kyoto">
      <a:majorFont>
        <a:latin typeface="Georgia"/>
        <a:ea typeface="Georgia"/>
        <a:cs typeface="Georgia"/>
      </a:majorFont>
      <a:minorFont>
        <a:latin typeface="Georgia"/>
        <a:ea typeface="Georgia"/>
        <a:cs typeface="Georgia"/>
      </a:minorFont>
    </a:fontScheme>
    <a:fmtScheme name="Kyo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3">
              <a:satOff val="-11003"/>
              <a:lumOff val="-15119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4F5C3F"/>
            </a:solidFill>
            <a:effectLst>
              <a:outerShdw sx="100000" sy="100000" kx="0" ky="0" algn="b" rotWithShape="0" blurRad="25400" dist="12700" dir="0">
                <a:srgbClr val="FFFFFF">
                  <a:alpha val="45000"/>
                </a:srgbClr>
              </a:outerShdw>
            </a:effectLst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Kyoto">
  <a:themeElements>
    <a:clrScheme name="Kyoto">
      <a:dk1>
        <a:srgbClr val="000000"/>
      </a:dk1>
      <a:lt1>
        <a:srgbClr val="FFFFFF"/>
      </a:lt1>
      <a:dk2>
        <a:srgbClr val="585752"/>
      </a:dk2>
      <a:lt2>
        <a:srgbClr val="D0CDBF"/>
      </a:lt2>
      <a:accent1>
        <a:srgbClr val="56758A"/>
      </a:accent1>
      <a:accent2>
        <a:srgbClr val="828852"/>
      </a:accent2>
      <a:accent3>
        <a:srgbClr val="D5B682"/>
      </a:accent3>
      <a:accent4>
        <a:srgbClr val="BB5809"/>
      </a:accent4>
      <a:accent5>
        <a:srgbClr val="AB1701"/>
      </a:accent5>
      <a:accent6>
        <a:srgbClr val="792255"/>
      </a:accent6>
      <a:hlink>
        <a:srgbClr val="0000FF"/>
      </a:hlink>
      <a:folHlink>
        <a:srgbClr val="FF00FF"/>
      </a:folHlink>
    </a:clrScheme>
    <a:fontScheme name="Kyoto">
      <a:majorFont>
        <a:latin typeface="Georgia"/>
        <a:ea typeface="Georgia"/>
        <a:cs typeface="Georgia"/>
      </a:majorFont>
      <a:minorFont>
        <a:latin typeface="Georgia"/>
        <a:ea typeface="Georgia"/>
        <a:cs typeface="Georgia"/>
      </a:minorFont>
    </a:fontScheme>
    <a:fmtScheme name="Kyo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3">
              <a:satOff val="-11003"/>
              <a:lumOff val="-15119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4F5C3F"/>
            </a:solidFill>
            <a:effectLst>
              <a:outerShdw sx="100000" sy="100000" kx="0" ky="0" algn="b" rotWithShape="0" blurRad="25400" dist="12700" dir="0">
                <a:srgbClr val="FFFFFF">
                  <a:alpha val="45000"/>
                </a:srgbClr>
              </a:outerShdw>
            </a:effectLst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